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7" r:id="rId2"/>
    <p:sldId id="320" r:id="rId3"/>
    <p:sldId id="302" r:id="rId4"/>
    <p:sldId id="324" r:id="rId5"/>
    <p:sldId id="321" r:id="rId6"/>
    <p:sldId id="260" r:id="rId7"/>
    <p:sldId id="323" r:id="rId8"/>
    <p:sldId id="277" r:id="rId9"/>
    <p:sldId id="280" r:id="rId10"/>
    <p:sldId id="293" r:id="rId11"/>
    <p:sldId id="286" r:id="rId12"/>
    <p:sldId id="294" r:id="rId13"/>
    <p:sldId id="288" r:id="rId14"/>
    <p:sldId id="289" r:id="rId15"/>
    <p:sldId id="301" r:id="rId16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15931E-1654-4B73-89B2-8E333D9C42E0}" type="doc">
      <dgm:prSet loTypeId="urn:microsoft.com/office/officeart/2005/8/layout/vList5" loCatId="list" qsTypeId="urn:microsoft.com/office/officeart/2005/8/quickstyle/simple1#1" qsCatId="simple" csTypeId="urn:microsoft.com/office/officeart/2005/8/colors/accent1_2#1" csCatId="accent1" phldr="0"/>
      <dgm:spPr/>
      <dgm:t>
        <a:bodyPr/>
        <a:lstStyle/>
        <a:p>
          <a:endParaRPr lang="en-US"/>
        </a:p>
      </dgm:t>
    </dgm:pt>
    <dgm:pt modelId="{90DDC401-903F-495B-A387-FFA8A45891F6}">
      <dgm:prSet phldrT="[Text]" phldr="0" custT="0"/>
      <dgm:spPr/>
      <dgm:t>
        <a:bodyPr vert="horz" wrap="square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PENILAIAN GURU PAMONG</a:t>
          </a:r>
        </a:p>
      </dgm:t>
    </dgm:pt>
    <dgm:pt modelId="{C8BB0B8A-C63A-4F83-B8DD-3A7CE259E4EE}" type="parTrans" cxnId="{5328FFA6-0C63-4CC4-9EA2-293768C469A5}">
      <dgm:prSet/>
      <dgm:spPr/>
      <dgm:t>
        <a:bodyPr/>
        <a:lstStyle/>
        <a:p>
          <a:endParaRPr lang="en-US"/>
        </a:p>
      </dgm:t>
    </dgm:pt>
    <dgm:pt modelId="{35E5E878-0907-4014-9CFA-56AEFE6C22E5}" type="sibTrans" cxnId="{5328FFA6-0C63-4CC4-9EA2-293768C469A5}">
      <dgm:prSet/>
      <dgm:spPr/>
      <dgm:t>
        <a:bodyPr/>
        <a:lstStyle/>
        <a:p>
          <a:endParaRPr lang="en-US"/>
        </a:p>
      </dgm:t>
    </dgm:pt>
    <dgm:pt modelId="{E08CEB0C-E37F-4DCA-A8EA-4B2CD3AD7754}">
      <dgm:prSet phldrT="[Text]" phldr="0" custT="1"/>
      <dgm:spPr/>
      <dgm:t>
        <a:bodyPr vert="horz" wrap="square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sz="1800">
              <a:solidFill>
                <a:srgbClr val="FF0000"/>
              </a:solidFill>
            </a:rPr>
            <a:t>Rencana &amp; Proses Pembelajaran</a:t>
          </a:r>
        </a:p>
      </dgm:t>
    </dgm:pt>
    <dgm:pt modelId="{FB4BCC77-44E9-4065-8A2F-90CD32DE34E3}" type="parTrans" cxnId="{9654429D-BDCF-425A-A5AD-7DF1825314B7}">
      <dgm:prSet/>
      <dgm:spPr/>
      <dgm:t>
        <a:bodyPr/>
        <a:lstStyle/>
        <a:p>
          <a:endParaRPr lang="en-US"/>
        </a:p>
      </dgm:t>
    </dgm:pt>
    <dgm:pt modelId="{41FED480-3E2E-47A2-B997-02D527BC8082}" type="sibTrans" cxnId="{9654429D-BDCF-425A-A5AD-7DF1825314B7}">
      <dgm:prSet/>
      <dgm:spPr/>
      <dgm:t>
        <a:bodyPr/>
        <a:lstStyle/>
        <a:p>
          <a:endParaRPr lang="en-US"/>
        </a:p>
      </dgm:t>
    </dgm:pt>
    <dgm:pt modelId="{A27B44C1-C56A-4EFE-A0B6-06A16862D16F}">
      <dgm:prSet phldr="0" custT="1"/>
      <dgm:spPr/>
      <dgm:t>
        <a:bodyPr vert="horz" wrap="square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sz="1800">
              <a:solidFill>
                <a:srgbClr val="FF0000"/>
              </a:solidFill>
            </a:rPr>
            <a:t>Kompetensi Kepribadian &amp; Sosial</a:t>
          </a:r>
        </a:p>
      </dgm:t>
    </dgm:pt>
    <dgm:pt modelId="{0FF34A45-27E6-4064-877C-A2E34E58007C}" type="parTrans" cxnId="{7EA68D21-E84A-4DC0-AF92-2D02B7869400}">
      <dgm:prSet/>
      <dgm:spPr/>
    </dgm:pt>
    <dgm:pt modelId="{3D30C524-45CE-4B7E-8382-CA0694960F09}" type="sibTrans" cxnId="{7EA68D21-E84A-4DC0-AF92-2D02B7869400}">
      <dgm:prSet/>
      <dgm:spPr/>
    </dgm:pt>
    <dgm:pt modelId="{A6685E83-BEEC-49B3-B40A-539E2C0D7A1A}">
      <dgm:prSet phldrT="[Text]" phldr="0" custT="0"/>
      <dgm:spPr/>
      <dgm:t>
        <a:bodyPr vert="horz" wrap="square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PENILAIAN DPL</a:t>
          </a:r>
        </a:p>
      </dgm:t>
    </dgm:pt>
    <dgm:pt modelId="{FECC43A3-D59E-4EE1-9557-8FBB90D5B362}" type="parTrans" cxnId="{E90C33A6-1078-4A64-943F-8E5F70AFC8D8}">
      <dgm:prSet/>
      <dgm:spPr/>
      <dgm:t>
        <a:bodyPr/>
        <a:lstStyle/>
        <a:p>
          <a:endParaRPr lang="en-US"/>
        </a:p>
      </dgm:t>
    </dgm:pt>
    <dgm:pt modelId="{68BB6C9A-B7F0-43A0-955B-FC8C4D4009BF}" type="sibTrans" cxnId="{E90C33A6-1078-4A64-943F-8E5F70AFC8D8}">
      <dgm:prSet/>
      <dgm:spPr/>
      <dgm:t>
        <a:bodyPr/>
        <a:lstStyle/>
        <a:p>
          <a:endParaRPr lang="en-US"/>
        </a:p>
      </dgm:t>
    </dgm:pt>
    <dgm:pt modelId="{CBA50553-63FA-4B5A-9888-EDDBA06CA593}">
      <dgm:prSet phldrT="[Text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sz="1400">
              <a:solidFill>
                <a:srgbClr val="002060"/>
              </a:solidFill>
            </a:rPr>
            <a:t>Rencana Pembelajaran</a:t>
          </a:r>
        </a:p>
      </dgm:t>
    </dgm:pt>
    <dgm:pt modelId="{73E2772F-165D-4B56-ACC2-969CBF53B0A8}" type="parTrans" cxnId="{1F30675F-7876-479A-8B51-283EA837D8D1}">
      <dgm:prSet/>
      <dgm:spPr/>
      <dgm:t>
        <a:bodyPr/>
        <a:lstStyle/>
        <a:p>
          <a:endParaRPr lang="en-US"/>
        </a:p>
      </dgm:t>
    </dgm:pt>
    <dgm:pt modelId="{7BFD1607-7356-4D3D-A829-75D002A3A4B0}" type="sibTrans" cxnId="{1F30675F-7876-479A-8B51-283EA837D8D1}">
      <dgm:prSet/>
      <dgm:spPr/>
      <dgm:t>
        <a:bodyPr/>
        <a:lstStyle/>
        <a:p>
          <a:endParaRPr lang="en-US"/>
        </a:p>
      </dgm:t>
    </dgm:pt>
    <dgm:pt modelId="{AA705118-AA93-42A0-BBC6-3F208286821C}">
      <dgm:prSet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sz="1400">
              <a:solidFill>
                <a:srgbClr val="002060"/>
              </a:solidFill>
            </a:rPr>
            <a:t>Proses Pembelajaran</a:t>
          </a:r>
        </a:p>
      </dgm:t>
    </dgm:pt>
    <dgm:pt modelId="{64681257-C7D0-44FB-B1F0-03F8A471DA13}" type="parTrans" cxnId="{99D5BB06-FC66-4FB6-8A87-139E47E642F1}">
      <dgm:prSet/>
      <dgm:spPr/>
    </dgm:pt>
    <dgm:pt modelId="{F0F86A77-34DD-48B5-A9C5-1A26C6434136}" type="sibTrans" cxnId="{99D5BB06-FC66-4FB6-8A87-139E47E642F1}">
      <dgm:prSet/>
      <dgm:spPr/>
    </dgm:pt>
    <dgm:pt modelId="{ADFFCF9B-FE31-4011-9312-DFD7A452FBFC}">
      <dgm:prSet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sz="1400">
              <a:solidFill>
                <a:srgbClr val="002060"/>
              </a:solidFill>
            </a:rPr>
            <a:t>Kompetensi Kepribadian &amp; Sosial</a:t>
          </a:r>
        </a:p>
      </dgm:t>
    </dgm:pt>
    <dgm:pt modelId="{0953FD64-2908-4BF5-B447-D3064F33D1C1}" type="parTrans" cxnId="{ADC0E5F1-66B2-4F3A-86E2-DD99206A0193}">
      <dgm:prSet/>
      <dgm:spPr/>
    </dgm:pt>
    <dgm:pt modelId="{0B640F1A-B6C0-48F7-B893-B6BAF074F015}" type="sibTrans" cxnId="{ADC0E5F1-66B2-4F3A-86E2-DD99206A0193}">
      <dgm:prSet/>
      <dgm:spPr/>
    </dgm:pt>
    <dgm:pt modelId="{804CBDCF-697D-42F0-B160-CA83AD1E0916}">
      <dgm:prSet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sz="1400">
              <a:solidFill>
                <a:srgbClr val="002060"/>
              </a:solidFill>
            </a:rPr>
            <a:t>Laporan PLP</a:t>
          </a:r>
        </a:p>
      </dgm:t>
    </dgm:pt>
    <dgm:pt modelId="{90E4C859-A269-4972-A8CD-B83F6A991D9A}" type="parTrans" cxnId="{32DD50BD-8513-4650-8D0A-AE17279EAA3C}">
      <dgm:prSet/>
      <dgm:spPr/>
    </dgm:pt>
    <dgm:pt modelId="{C542E2CA-CE18-4E7C-A42E-C1A6060C4BAD}" type="sibTrans" cxnId="{32DD50BD-8513-4650-8D0A-AE17279EAA3C}">
      <dgm:prSet/>
      <dgm:spPr/>
    </dgm:pt>
    <dgm:pt modelId="{C8DDDFA1-AF37-4444-AAEB-D51CEE212719}">
      <dgm:prSet phldrT="[Text]" phldr="0" custT="0"/>
      <dgm:spPr/>
      <dgm:t>
        <a:bodyPr vert="horz" wrap="square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PENILAIAN TEMAN MAHASISWA</a:t>
          </a:r>
        </a:p>
      </dgm:t>
    </dgm:pt>
    <dgm:pt modelId="{26EA520A-5891-4EBA-B2AD-1840663D8C07}" type="parTrans" cxnId="{98D20FA2-FA0B-4213-81D5-F15F31441A0D}">
      <dgm:prSet/>
      <dgm:spPr/>
      <dgm:t>
        <a:bodyPr/>
        <a:lstStyle/>
        <a:p>
          <a:endParaRPr lang="en-US"/>
        </a:p>
      </dgm:t>
    </dgm:pt>
    <dgm:pt modelId="{CE2287C8-6424-4771-88FD-4DADE15C5A04}" type="sibTrans" cxnId="{98D20FA2-FA0B-4213-81D5-F15F31441A0D}">
      <dgm:prSet/>
      <dgm:spPr/>
      <dgm:t>
        <a:bodyPr/>
        <a:lstStyle/>
        <a:p>
          <a:endParaRPr lang="en-US"/>
        </a:p>
      </dgm:t>
    </dgm:pt>
    <dgm:pt modelId="{5AA02751-379E-46DB-884A-F23ACBC498EE}">
      <dgm:prSet phldrT="[Text]" phldr="0" custT="0"/>
      <dgm:spPr/>
      <dgm:t>
        <a:bodyPr vert="horz" wrap="square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/>
            <a:t>Kompetensi Kepribadian</a:t>
          </a:r>
        </a:p>
      </dgm:t>
    </dgm:pt>
    <dgm:pt modelId="{D0D77647-95BE-4607-B2F0-006D9CAB8F0E}" type="parTrans" cxnId="{9F61AAF8-B8BC-42CF-BAB2-DF2D1BF4A951}">
      <dgm:prSet/>
      <dgm:spPr/>
      <dgm:t>
        <a:bodyPr/>
        <a:lstStyle/>
        <a:p>
          <a:endParaRPr lang="en-US"/>
        </a:p>
      </dgm:t>
    </dgm:pt>
    <dgm:pt modelId="{3DBF6B9F-A188-4D67-ABE8-0633561FA9E5}" type="sibTrans" cxnId="{9F61AAF8-B8BC-42CF-BAB2-DF2D1BF4A951}">
      <dgm:prSet/>
      <dgm:spPr/>
      <dgm:t>
        <a:bodyPr/>
        <a:lstStyle/>
        <a:p>
          <a:endParaRPr lang="en-US"/>
        </a:p>
      </dgm:t>
    </dgm:pt>
    <dgm:pt modelId="{FB44119B-7263-49FF-BCF3-C135B04AE70C}">
      <dgm:prSet phldr="0" custT="0"/>
      <dgm:spPr/>
      <dgm:t>
        <a:bodyPr vert="horz" wrap="square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/>
            <a:t>Kompetensi Sosial</a:t>
          </a:r>
        </a:p>
      </dgm:t>
    </dgm:pt>
    <dgm:pt modelId="{4C6C2705-102C-4D2C-9728-26AB2E1D2C4C}" type="parTrans" cxnId="{3DDA5EFB-85E7-46B5-A4F3-B64C5A4818A9}">
      <dgm:prSet/>
      <dgm:spPr/>
    </dgm:pt>
    <dgm:pt modelId="{801813B1-8E5B-4DD6-93F4-49961691190F}" type="sibTrans" cxnId="{3DDA5EFB-85E7-46B5-A4F3-B64C5A4818A9}">
      <dgm:prSet/>
      <dgm:spPr/>
    </dgm:pt>
    <dgm:pt modelId="{D5935282-3C7C-4F88-A1AE-C27DB8591514}" type="pres">
      <dgm:prSet presAssocID="{2E15931E-1654-4B73-89B2-8E333D9C42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1486FD-113E-4C87-8ADF-B1A8E2A84801}" type="pres">
      <dgm:prSet presAssocID="{90DDC401-903F-495B-A387-FFA8A45891F6}" presName="linNode" presStyleCnt="0"/>
      <dgm:spPr/>
    </dgm:pt>
    <dgm:pt modelId="{96BE2B31-D87C-43E1-BE64-4C27B13F4AA4}" type="pres">
      <dgm:prSet presAssocID="{90DDC401-903F-495B-A387-FFA8A45891F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406C3-FC80-4468-A55B-122D744D43F0}" type="pres">
      <dgm:prSet presAssocID="{90DDC401-903F-495B-A387-FFA8A45891F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941F29-E51C-4282-956D-50CFAFAEB9B8}" type="pres">
      <dgm:prSet presAssocID="{35E5E878-0907-4014-9CFA-56AEFE6C22E5}" presName="sp" presStyleCnt="0"/>
      <dgm:spPr/>
    </dgm:pt>
    <dgm:pt modelId="{B589D1EC-5156-4FB2-BB1C-8E1290A868B9}" type="pres">
      <dgm:prSet presAssocID="{A6685E83-BEEC-49B3-B40A-539E2C0D7A1A}" presName="linNode" presStyleCnt="0"/>
      <dgm:spPr/>
    </dgm:pt>
    <dgm:pt modelId="{EBD335B5-8308-49CB-9630-99D852747B1F}" type="pres">
      <dgm:prSet presAssocID="{A6685E83-BEEC-49B3-B40A-539E2C0D7A1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B2A58E-CA03-4F76-94B6-D8FE50231963}" type="pres">
      <dgm:prSet presAssocID="{A6685E83-BEEC-49B3-B40A-539E2C0D7A1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EE5BB-CBA4-4DD9-BFB7-3F3F246C9BF0}" type="pres">
      <dgm:prSet presAssocID="{68BB6C9A-B7F0-43A0-955B-FC8C4D4009BF}" presName="sp" presStyleCnt="0"/>
      <dgm:spPr/>
    </dgm:pt>
    <dgm:pt modelId="{2BB2A428-FB05-47E5-AC5F-C6A7936A9AC0}" type="pres">
      <dgm:prSet presAssocID="{C8DDDFA1-AF37-4444-AAEB-D51CEE212719}" presName="linNode" presStyleCnt="0"/>
      <dgm:spPr/>
    </dgm:pt>
    <dgm:pt modelId="{B093CE78-670B-40EB-95CF-315E334D550F}" type="pres">
      <dgm:prSet presAssocID="{C8DDDFA1-AF37-4444-AAEB-D51CEE21271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028F0D-BE57-4642-92F7-303D4E45C524}" type="pres">
      <dgm:prSet presAssocID="{C8DDDFA1-AF37-4444-AAEB-D51CEE21271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1CA375-3B10-4D51-851A-9EEB3CEF9806}" type="presOf" srcId="{5AA02751-379E-46DB-884A-F23ACBC498EE}" destId="{64028F0D-BE57-4642-92F7-303D4E45C524}" srcOrd="0" destOrd="0" presId="urn:microsoft.com/office/officeart/2005/8/layout/vList5"/>
    <dgm:cxn modelId="{40CD73E2-9AF4-4AEF-9983-CD450C30C56A}" type="presOf" srcId="{2E15931E-1654-4B73-89B2-8E333D9C42E0}" destId="{D5935282-3C7C-4F88-A1AE-C27DB8591514}" srcOrd="0" destOrd="0" presId="urn:microsoft.com/office/officeart/2005/8/layout/vList5"/>
    <dgm:cxn modelId="{1F30675F-7876-479A-8B51-283EA837D8D1}" srcId="{A6685E83-BEEC-49B3-B40A-539E2C0D7A1A}" destId="{CBA50553-63FA-4B5A-9888-EDDBA06CA593}" srcOrd="0" destOrd="0" parTransId="{73E2772F-165D-4B56-ACC2-969CBF53B0A8}" sibTransId="{7BFD1607-7356-4D3D-A829-75D002A3A4B0}"/>
    <dgm:cxn modelId="{CB34114F-4F50-4F73-AB1B-0CEC9EE0FAF3}" type="presOf" srcId="{90DDC401-903F-495B-A387-FFA8A45891F6}" destId="{96BE2B31-D87C-43E1-BE64-4C27B13F4AA4}" srcOrd="0" destOrd="0" presId="urn:microsoft.com/office/officeart/2005/8/layout/vList5"/>
    <dgm:cxn modelId="{7EA68D21-E84A-4DC0-AF92-2D02B7869400}" srcId="{90DDC401-903F-495B-A387-FFA8A45891F6}" destId="{A27B44C1-C56A-4EFE-A0B6-06A16862D16F}" srcOrd="1" destOrd="0" parTransId="{0FF34A45-27E6-4064-877C-A2E34E58007C}" sibTransId="{3D30C524-45CE-4B7E-8382-CA0694960F09}"/>
    <dgm:cxn modelId="{E90C33A6-1078-4A64-943F-8E5F70AFC8D8}" srcId="{2E15931E-1654-4B73-89B2-8E333D9C42E0}" destId="{A6685E83-BEEC-49B3-B40A-539E2C0D7A1A}" srcOrd="1" destOrd="0" parTransId="{FECC43A3-D59E-4EE1-9557-8FBB90D5B362}" sibTransId="{68BB6C9A-B7F0-43A0-955B-FC8C4D4009BF}"/>
    <dgm:cxn modelId="{5328FFA6-0C63-4CC4-9EA2-293768C469A5}" srcId="{2E15931E-1654-4B73-89B2-8E333D9C42E0}" destId="{90DDC401-903F-495B-A387-FFA8A45891F6}" srcOrd="0" destOrd="0" parTransId="{C8BB0B8A-C63A-4F83-B8DD-3A7CE259E4EE}" sibTransId="{35E5E878-0907-4014-9CFA-56AEFE6C22E5}"/>
    <dgm:cxn modelId="{9F61AAF8-B8BC-42CF-BAB2-DF2D1BF4A951}" srcId="{C8DDDFA1-AF37-4444-AAEB-D51CEE212719}" destId="{5AA02751-379E-46DB-884A-F23ACBC498EE}" srcOrd="0" destOrd="0" parTransId="{D0D77647-95BE-4607-B2F0-006D9CAB8F0E}" sibTransId="{3DBF6B9F-A188-4D67-ABE8-0633561FA9E5}"/>
    <dgm:cxn modelId="{98D20FA2-FA0B-4213-81D5-F15F31441A0D}" srcId="{2E15931E-1654-4B73-89B2-8E333D9C42E0}" destId="{C8DDDFA1-AF37-4444-AAEB-D51CEE212719}" srcOrd="2" destOrd="0" parTransId="{26EA520A-5891-4EBA-B2AD-1840663D8C07}" sibTransId="{CE2287C8-6424-4771-88FD-4DADE15C5A04}"/>
    <dgm:cxn modelId="{9DFDBB9F-2500-4C0D-A6F0-8C5C125C611C}" type="presOf" srcId="{C8DDDFA1-AF37-4444-AAEB-D51CEE212719}" destId="{B093CE78-670B-40EB-95CF-315E334D550F}" srcOrd="0" destOrd="0" presId="urn:microsoft.com/office/officeart/2005/8/layout/vList5"/>
    <dgm:cxn modelId="{BC949699-467D-43AE-8A9F-CA66829BB75C}" type="presOf" srcId="{E08CEB0C-E37F-4DCA-A8EA-4B2CD3AD7754}" destId="{DD9406C3-FC80-4468-A55B-122D744D43F0}" srcOrd="0" destOrd="0" presId="urn:microsoft.com/office/officeart/2005/8/layout/vList5"/>
    <dgm:cxn modelId="{3DDA5EFB-85E7-46B5-A4F3-B64C5A4818A9}" srcId="{C8DDDFA1-AF37-4444-AAEB-D51CEE212719}" destId="{FB44119B-7263-49FF-BCF3-C135B04AE70C}" srcOrd="1" destOrd="0" parTransId="{4C6C2705-102C-4D2C-9728-26AB2E1D2C4C}" sibTransId="{801813B1-8E5B-4DD6-93F4-49961691190F}"/>
    <dgm:cxn modelId="{9654429D-BDCF-425A-A5AD-7DF1825314B7}" srcId="{90DDC401-903F-495B-A387-FFA8A45891F6}" destId="{E08CEB0C-E37F-4DCA-A8EA-4B2CD3AD7754}" srcOrd="0" destOrd="0" parTransId="{FB4BCC77-44E9-4065-8A2F-90CD32DE34E3}" sibTransId="{41FED480-3E2E-47A2-B997-02D527BC8082}"/>
    <dgm:cxn modelId="{6CD2B9F6-763F-4220-876B-6371F122E7FB}" type="presOf" srcId="{A6685E83-BEEC-49B3-B40A-539E2C0D7A1A}" destId="{EBD335B5-8308-49CB-9630-99D852747B1F}" srcOrd="0" destOrd="0" presId="urn:microsoft.com/office/officeart/2005/8/layout/vList5"/>
    <dgm:cxn modelId="{2A18D6DB-5D55-4B9D-AF02-82A3F68CB086}" type="presOf" srcId="{FB44119B-7263-49FF-BCF3-C135B04AE70C}" destId="{64028F0D-BE57-4642-92F7-303D4E45C524}" srcOrd="0" destOrd="1" presId="urn:microsoft.com/office/officeart/2005/8/layout/vList5"/>
    <dgm:cxn modelId="{ADC0E5F1-66B2-4F3A-86E2-DD99206A0193}" srcId="{A6685E83-BEEC-49B3-B40A-539E2C0D7A1A}" destId="{ADFFCF9B-FE31-4011-9312-DFD7A452FBFC}" srcOrd="2" destOrd="0" parTransId="{0953FD64-2908-4BF5-B447-D3064F33D1C1}" sibTransId="{0B640F1A-B6C0-48F7-B893-B6BAF074F015}"/>
    <dgm:cxn modelId="{20F16FE8-7DE1-4318-AA1C-C115ADADDF0D}" type="presOf" srcId="{ADFFCF9B-FE31-4011-9312-DFD7A452FBFC}" destId="{6EB2A58E-CA03-4F76-94B6-D8FE50231963}" srcOrd="0" destOrd="2" presId="urn:microsoft.com/office/officeart/2005/8/layout/vList5"/>
    <dgm:cxn modelId="{95C2403A-EB38-4F00-9E2A-60D41D14EBD9}" type="presOf" srcId="{A27B44C1-C56A-4EFE-A0B6-06A16862D16F}" destId="{DD9406C3-FC80-4468-A55B-122D744D43F0}" srcOrd="0" destOrd="1" presId="urn:microsoft.com/office/officeart/2005/8/layout/vList5"/>
    <dgm:cxn modelId="{99D5BB06-FC66-4FB6-8A87-139E47E642F1}" srcId="{A6685E83-BEEC-49B3-B40A-539E2C0D7A1A}" destId="{AA705118-AA93-42A0-BBC6-3F208286821C}" srcOrd="1" destOrd="0" parTransId="{64681257-C7D0-44FB-B1F0-03F8A471DA13}" sibTransId="{F0F86A77-34DD-48B5-A9C5-1A26C6434136}"/>
    <dgm:cxn modelId="{7BEC790F-8A2B-4DBD-BDF5-DE7FD75A7CC0}" type="presOf" srcId="{CBA50553-63FA-4B5A-9888-EDDBA06CA593}" destId="{6EB2A58E-CA03-4F76-94B6-D8FE50231963}" srcOrd="0" destOrd="0" presId="urn:microsoft.com/office/officeart/2005/8/layout/vList5"/>
    <dgm:cxn modelId="{0C284240-FFBC-4F9F-85E2-F404DD747102}" type="presOf" srcId="{AA705118-AA93-42A0-BBC6-3F208286821C}" destId="{6EB2A58E-CA03-4F76-94B6-D8FE50231963}" srcOrd="0" destOrd="1" presId="urn:microsoft.com/office/officeart/2005/8/layout/vList5"/>
    <dgm:cxn modelId="{32DD50BD-8513-4650-8D0A-AE17279EAA3C}" srcId="{A6685E83-BEEC-49B3-B40A-539E2C0D7A1A}" destId="{804CBDCF-697D-42F0-B160-CA83AD1E0916}" srcOrd="3" destOrd="0" parTransId="{90E4C859-A269-4972-A8CD-B83F6A991D9A}" sibTransId="{C542E2CA-CE18-4E7C-A42E-C1A6060C4BAD}"/>
    <dgm:cxn modelId="{A685BDB7-CAB3-4009-8E1D-190605CAA71C}" type="presOf" srcId="{804CBDCF-697D-42F0-B160-CA83AD1E0916}" destId="{6EB2A58E-CA03-4F76-94B6-D8FE50231963}" srcOrd="0" destOrd="3" presId="urn:microsoft.com/office/officeart/2005/8/layout/vList5"/>
    <dgm:cxn modelId="{C491DD5B-3677-4189-BCEE-52172D1AB2C2}" type="presParOf" srcId="{D5935282-3C7C-4F88-A1AE-C27DB8591514}" destId="{E61486FD-113E-4C87-8ADF-B1A8E2A84801}" srcOrd="0" destOrd="0" presId="urn:microsoft.com/office/officeart/2005/8/layout/vList5"/>
    <dgm:cxn modelId="{6E0CE549-9F29-4706-959F-14528789872A}" type="presParOf" srcId="{E61486FD-113E-4C87-8ADF-B1A8E2A84801}" destId="{96BE2B31-D87C-43E1-BE64-4C27B13F4AA4}" srcOrd="0" destOrd="0" presId="urn:microsoft.com/office/officeart/2005/8/layout/vList5"/>
    <dgm:cxn modelId="{EDE60785-0272-45D0-87E7-1B18D9AD2BA8}" type="presParOf" srcId="{E61486FD-113E-4C87-8ADF-B1A8E2A84801}" destId="{DD9406C3-FC80-4468-A55B-122D744D43F0}" srcOrd="1" destOrd="0" presId="urn:microsoft.com/office/officeart/2005/8/layout/vList5"/>
    <dgm:cxn modelId="{C6B0EDBA-688D-4E3D-963E-B585D2CC3C99}" type="presParOf" srcId="{D5935282-3C7C-4F88-A1AE-C27DB8591514}" destId="{F1941F29-E51C-4282-956D-50CFAFAEB9B8}" srcOrd="1" destOrd="0" presId="urn:microsoft.com/office/officeart/2005/8/layout/vList5"/>
    <dgm:cxn modelId="{E1AD2865-2581-45BF-BDDA-8CF752F1F348}" type="presParOf" srcId="{D5935282-3C7C-4F88-A1AE-C27DB8591514}" destId="{B589D1EC-5156-4FB2-BB1C-8E1290A868B9}" srcOrd="2" destOrd="0" presId="urn:microsoft.com/office/officeart/2005/8/layout/vList5"/>
    <dgm:cxn modelId="{518B0F6E-3951-4735-8332-26B9C4C3BDEE}" type="presParOf" srcId="{B589D1EC-5156-4FB2-BB1C-8E1290A868B9}" destId="{EBD335B5-8308-49CB-9630-99D852747B1F}" srcOrd="0" destOrd="0" presId="urn:microsoft.com/office/officeart/2005/8/layout/vList5"/>
    <dgm:cxn modelId="{8F834013-E6C1-4FF5-B2E0-8B736172B85C}" type="presParOf" srcId="{B589D1EC-5156-4FB2-BB1C-8E1290A868B9}" destId="{6EB2A58E-CA03-4F76-94B6-D8FE50231963}" srcOrd="1" destOrd="0" presId="urn:microsoft.com/office/officeart/2005/8/layout/vList5"/>
    <dgm:cxn modelId="{52E45187-4D23-49F8-BFE0-0D228B2588CE}" type="presParOf" srcId="{D5935282-3C7C-4F88-A1AE-C27DB8591514}" destId="{A76EE5BB-CBA4-4DD9-BFB7-3F3F246C9BF0}" srcOrd="3" destOrd="0" presId="urn:microsoft.com/office/officeart/2005/8/layout/vList5"/>
    <dgm:cxn modelId="{EA7373CF-D953-466F-A762-D9268E8BB73C}" type="presParOf" srcId="{D5935282-3C7C-4F88-A1AE-C27DB8591514}" destId="{2BB2A428-FB05-47E5-AC5F-C6A7936A9AC0}" srcOrd="4" destOrd="0" presId="urn:microsoft.com/office/officeart/2005/8/layout/vList5"/>
    <dgm:cxn modelId="{821A8EA2-D8F9-4E35-9284-067B403A88D3}" type="presParOf" srcId="{2BB2A428-FB05-47E5-AC5F-C6A7936A9AC0}" destId="{B093CE78-670B-40EB-95CF-315E334D550F}" srcOrd="0" destOrd="0" presId="urn:microsoft.com/office/officeart/2005/8/layout/vList5"/>
    <dgm:cxn modelId="{7ACB1DA8-C00C-4D3C-A769-A1255F2AE6D1}" type="presParOf" srcId="{2BB2A428-FB05-47E5-AC5F-C6A7936A9AC0}" destId="{64028F0D-BE57-4642-92F7-303D4E45C52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6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DE934FF-F4E1-47C5-9CA5-30A81DDE2BE4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r>
              <a:rPr lang="en-US"/>
              <a:t>BAHAN PENYEGARAN DPL PLT 09-08-18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BAHAN PENYEGARAN DPL PLT 09-08-18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PENYEGARAN DPL PLT 09-08-18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 Layout">
  <p:cSld name="Agenda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2557933" y="586000"/>
            <a:ext cx="96340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PENYEGARAN DPL PLT 09-08-18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PENYEGARAN DPL PLT 09-08-18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PENYEGARAN DPL PLT 09-08-18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PENYEGARAN DPL PLT 09-08-18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PENYEGARAN DPL PLT 09-08-18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PENYEGARAN DPL PLT 09-08-18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BAHAN PENYEGARAN DPL PLT 09-08-18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PENYEGARAN DPL PLT 09-08-18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FDE934FF-F4E1-47C5-9CA5-30A81DDE2BE4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r>
              <a:rPr lang="en-US"/>
              <a:t>BAHAN PENYEGARAN DPL PLT 09-08-18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5470"/>
            <a:ext cx="10972800" cy="437515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sz="4000" b="1" dirty="0">
                <a:latin typeface="Bernard MT Condensed" panose="02050806060905020404" charset="0"/>
                <a:cs typeface="Bernard MT Condensed" panose="02050806060905020404" charset="0"/>
              </a:rPr>
              <a:t>SISTEM PENILAIAN </a:t>
            </a:r>
            <a:r>
              <a:rPr lang="en-US" sz="4000" b="1" dirty="0" smtClean="0">
                <a:latin typeface="Bernard MT Condensed" panose="02050806060905020404" charset="0"/>
                <a:cs typeface="Bernard MT Condensed" panose="02050806060905020404" charset="0"/>
              </a:rPr>
              <a:t>PENGENALAN LAPANGAN PESEKOLAHAN</a:t>
            </a:r>
            <a:r>
              <a:rPr lang="en-US" sz="4000" b="1" dirty="0">
                <a:latin typeface="Bernard MT Condensed" panose="02050806060905020404" charset="0"/>
                <a:cs typeface="Bernard MT Condensed" panose="02050806060905020404" charset="0"/>
              </a:rPr>
              <a:t/>
            </a:r>
            <a:br>
              <a:rPr lang="en-US" sz="4000" b="1" dirty="0">
                <a:latin typeface="Bernard MT Condensed" panose="02050806060905020404" charset="0"/>
                <a:cs typeface="Bernard MT Condensed" panose="02050806060905020404" charset="0"/>
              </a:rPr>
            </a:br>
            <a:r>
              <a:rPr lang="en-US" sz="4000" b="1" dirty="0">
                <a:latin typeface="Bernard MT Condensed" panose="02050806060905020404" charset="0"/>
                <a:cs typeface="Bernard MT Condensed" panose="02050806060905020404" charset="0"/>
              </a:rPr>
              <a:t>TAHUN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961255"/>
            <a:ext cx="10972800" cy="1283970"/>
          </a:xfrm>
          <a:solidFill>
            <a:srgbClr val="002060"/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PUSAT PENGEMBANGAN </a:t>
            </a:r>
            <a:r>
              <a:rPr lang="en-US" sz="24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PENGENALAN LAPANGAN PERSEKOLAHAN</a:t>
            </a:r>
            <a:endParaRPr lang="en-US" sz="24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 algn="ctr">
              <a:buNone/>
            </a:pPr>
            <a:r>
              <a:rPr lang="en-US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UNIVERSITAS NEGERI YOGYAKARTA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PENYEGARAN DPL PLT 09-08-18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29640"/>
          </a:xfrm>
          <a:solidFill>
            <a:srgbClr val="7030A0"/>
          </a:solidFill>
        </p:spPr>
        <p:txBody>
          <a:bodyPr/>
          <a:lstStyle/>
          <a:p>
            <a:r>
              <a:rPr 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FORMAT PENILAIAN PROSES PEMBELAJARAN (F02)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0655"/>
            <a:ext cx="10972800" cy="4814570"/>
          </a:xfrm>
          <a:solidFill>
            <a:srgbClr val="002060"/>
          </a:solidFill>
        </p:spPr>
        <p:txBody>
          <a:bodyPr/>
          <a:lstStyle/>
          <a:p>
            <a:endParaRPr lang="en-US" sz="2800">
              <a:solidFill>
                <a:schemeClr val="bg1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/>
          <p:nvPr/>
        </p:nvGraphicFramePr>
        <p:xfrm>
          <a:off x="604520" y="1274445"/>
          <a:ext cx="10982960" cy="5020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635"/>
                <a:gridCol w="5799455"/>
                <a:gridCol w="828675"/>
                <a:gridCol w="814070"/>
                <a:gridCol w="662940"/>
                <a:gridCol w="662305"/>
                <a:gridCol w="633095"/>
                <a:gridCol w="692785"/>
              </a:tblGrid>
              <a:tr h="579755"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NO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FOKUS PENILAIAN</a:t>
                      </a: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PRAKTIK KE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29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6</a:t>
                      </a:r>
                    </a:p>
                  </a:txBody>
                  <a:tcPr anchor="ctr"/>
                </a:tc>
              </a:tr>
              <a:tr h="57975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Membuka Pembelajaran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  <a:tr h="57975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Menyampaikan Materi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  <a:tr h="57975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Interaksi Pembelajaran; Skenario pembelajaran (Metode Saintifik/Problem Based Learning, Discovery Learning)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  <a:tr h="57975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Penggunaan Bahasa; Penampilan Alokasi Waktu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  <a:tr h="57975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Evaluasi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  <a:tr h="57975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Menutup Pelajaran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779145"/>
          </a:xfrm>
          <a:solidFill>
            <a:srgbClr val="7030A0"/>
          </a:solidFill>
        </p:spPr>
        <p:txBody>
          <a:bodyPr/>
          <a:lstStyle/>
          <a:p>
            <a:r>
              <a:rPr lang="en-US" sz="30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FORMAT PENILAIAN KOMPETENSI KEPRIBADIAN (F03)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0655"/>
            <a:ext cx="10972800" cy="5059045"/>
          </a:xfrm>
          <a:solidFill>
            <a:srgbClr val="002060"/>
          </a:solidFill>
        </p:spPr>
        <p:txBody>
          <a:bodyPr/>
          <a:lstStyle/>
          <a:p>
            <a:endParaRPr lang="en-US" sz="2800">
              <a:solidFill>
                <a:schemeClr val="bg1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/>
          <p:nvPr/>
        </p:nvGraphicFramePr>
        <p:xfrm>
          <a:off x="609600" y="987425"/>
          <a:ext cx="109728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150"/>
                <a:gridCol w="7251065"/>
                <a:gridCol w="1553210"/>
                <a:gridCol w="1349375"/>
              </a:tblGrid>
              <a:tr h="350520">
                <a:tc rowSpan="2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NO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KOMPONEN/ASPEK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700" b="1"/>
                        <a:t>WAKTU PENILAIAN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5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Mulai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Akhir</a:t>
                      </a:r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700" b="1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Keramahan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700" b="1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Kesupelan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700" b="1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Kekritisan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700" b="1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Kekreatifan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700" b="1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Ketenangan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700" b="1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Kepercayaan Diri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700" b="1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Kesopanan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700" b="1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Kelancaran Berbicara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700" b="1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Kehangatan dalam Berkomunikasi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700" b="1"/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Kematangan/Kedewasaan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700" b="1"/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Kesahajaan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700" b="1"/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Kerapian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700" b="1"/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Kesopanan dalam Penampilan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BAHAN PENYEGARAN DPL PLT 09-08-18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29640"/>
          </a:xfrm>
          <a:solidFill>
            <a:srgbClr val="7030A0"/>
          </a:solidFill>
        </p:spPr>
        <p:txBody>
          <a:bodyPr/>
          <a:lstStyle/>
          <a:p>
            <a:r>
              <a:rPr 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FORMAT PENILAIAN KOMPETENSI SOSIAL (F04)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5715"/>
            <a:ext cx="10972800" cy="4866640"/>
          </a:xfrm>
          <a:solidFill>
            <a:srgbClr val="002060"/>
          </a:solidFill>
        </p:spPr>
        <p:txBody>
          <a:bodyPr/>
          <a:lstStyle/>
          <a:p>
            <a:endParaRPr lang="en-US" sz="2800">
              <a:solidFill>
                <a:schemeClr val="bg1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/>
          <p:nvPr/>
        </p:nvGraphicFramePr>
        <p:xfrm>
          <a:off x="609600" y="1276350"/>
          <a:ext cx="10972800" cy="4377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150"/>
                <a:gridCol w="7251065"/>
                <a:gridCol w="1553210"/>
                <a:gridCol w="1349375"/>
              </a:tblGrid>
              <a:tr h="486410">
                <a:tc rowSpan="2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NO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KOMPONEN/ASPEK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700" b="1"/>
                        <a:t>WAKTU PENILAIAN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64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Mulai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Akhir</a:t>
                      </a:r>
                    </a:p>
                  </a:txBody>
                  <a:tcPr/>
                </a:tc>
              </a:tr>
              <a:tr h="4864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700" b="1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Kesimpatisan dan keempatian pada murid/jeman sejawat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4864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700" b="1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Kepatuhan terhadap keputusan bersama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4864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700" b="1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Kerjasama dalam kelompok/organisasi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4864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700" b="1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Kerjasama dengan anak didik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4864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700" b="1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Keterlibatan di lingkungan kerja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4864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700" b="1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Kedisiplinan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4864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700" b="1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b="1"/>
                        <a:t>Rasa hormat/penghargaan pada orang lain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29640"/>
          </a:xfrm>
          <a:solidFill>
            <a:srgbClr val="7030A0"/>
          </a:solidFill>
        </p:spPr>
        <p:txBody>
          <a:bodyPr/>
          <a:lstStyle/>
          <a:p>
            <a:r>
              <a:rPr 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FORMAT PENILAIAN LAPORAN PLP (F05)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0655"/>
            <a:ext cx="10972800" cy="4814570"/>
          </a:xfrm>
          <a:solidFill>
            <a:srgbClr val="002060"/>
          </a:solidFill>
        </p:spPr>
        <p:txBody>
          <a:bodyPr/>
          <a:lstStyle/>
          <a:p>
            <a:endParaRPr lang="en-US" sz="2800">
              <a:solidFill>
                <a:schemeClr val="bg1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/>
          <p:nvPr/>
        </p:nvGraphicFramePr>
        <p:xfrm>
          <a:off x="711200" y="1552575"/>
          <a:ext cx="10753725" cy="4460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155055"/>
                <a:gridCol w="1410335"/>
                <a:gridCol w="1621790"/>
                <a:gridCol w="956945"/>
              </a:tblGrid>
              <a:tr h="8921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/>
                        <a:t>KOMPONEN LAPORAN YANG DINILAI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/>
                        <a:t>NILAI MAX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/>
                        <a:t>KODE KOMP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/>
                        <a:t>NILAI</a:t>
                      </a:r>
                    </a:p>
                  </a:txBody>
                  <a:tcPr anchor="ctr"/>
                </a:tc>
              </a:tr>
              <a:tr h="8921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Isi Laporan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N</a:t>
                      </a:r>
                      <a:r>
                        <a:rPr lang="en-US" b="1" baseline="-2500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  <a:tr h="8921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Simpulan dan saran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N</a:t>
                      </a:r>
                      <a:r>
                        <a:rPr lang="en-US" b="1" baseline="-2500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  <a:tr h="8921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Sistematika Penulisan, tata Tulis, dan Bahasa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N</a:t>
                      </a:r>
                      <a:r>
                        <a:rPr lang="en-US" b="1" baseline="-2500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  <a:tr h="892175">
                <a:tc gridSpan="4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Nilai Laporan PLP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29640"/>
          </a:xfrm>
          <a:solidFill>
            <a:srgbClr val="7030A0"/>
          </a:solidFill>
        </p:spPr>
        <p:txBody>
          <a:bodyPr/>
          <a:lstStyle/>
          <a:p>
            <a:r>
              <a:rPr 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FORMAT REKAPITULASI NILAI PLP (F06)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0655"/>
            <a:ext cx="10972800" cy="5059045"/>
          </a:xfrm>
          <a:solidFill>
            <a:srgbClr val="002060"/>
          </a:solidFill>
        </p:spPr>
        <p:txBody>
          <a:bodyPr/>
          <a:lstStyle/>
          <a:p>
            <a:endParaRPr lang="en-US" sz="2800">
              <a:solidFill>
                <a:schemeClr val="bg1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/>
          <p:nvPr/>
        </p:nvGraphicFramePr>
        <p:xfrm>
          <a:off x="605790" y="1535430"/>
          <a:ext cx="10976610" cy="4725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285"/>
                <a:gridCol w="4398010"/>
                <a:gridCol w="998220"/>
                <a:gridCol w="1315720"/>
                <a:gridCol w="1043940"/>
                <a:gridCol w="1829435"/>
              </a:tblGrid>
              <a:tr h="67500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PROGRAM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KOMPONEN YANG DINILAI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ASAL NILAI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/>
                        <a:t>NILAI RIIL</a:t>
                      </a:r>
                    </a:p>
                    <a:p>
                      <a:pPr algn="ctr">
                        <a:buNone/>
                      </a:pPr>
                      <a:r>
                        <a:rPr lang="en-US"/>
                        <a:t>(0-100)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BOBOT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NILAI (Bobot x Nilai Riil</a:t>
                      </a:r>
                    </a:p>
                  </a:txBody>
                  <a:tcPr/>
                </a:tc>
              </a:tr>
              <a:tr h="675005">
                <a:tc rowSpan="5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PLP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1. Perencanaan Pembelajaran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F01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  <a:tr h="675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2. Proses Pembelajaran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F02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  <a:tr h="675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3. Kompetensi kepribadian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F03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  <a:tr h="675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4. Kompetensi Sosial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F04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  <a:tr h="675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5. Laporan PLP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F05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  <a:tr h="675005">
                <a:tc gridSpan="5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TOTAL NILAI PLP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PENYEGARAN DPL PLT 09-08-18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5510"/>
            <a:ext cx="10972800" cy="5220970"/>
          </a:xfrm>
          <a:blipFill>
            <a:blip r:embed="rId2"/>
          </a:blipFill>
        </p:spPr>
        <p:txBody>
          <a:bodyPr>
            <a:scene3d>
              <a:camera prst="isometricOffAxis1Right"/>
              <a:lightRig rig="threePt" dir="t"/>
            </a:scene3d>
          </a:bodyPr>
          <a:lstStyle/>
          <a:p>
            <a:pPr marL="0" indent="0" algn="ctr">
              <a:buNone/>
            </a:pPr>
            <a:endParaRPr lang="en-US" sz="5800" b="1">
              <a:ln w="10160">
                <a:solidFill>
                  <a:schemeClr val="accent5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7000" b="1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/>
                <a:latin typeface="Berlin Sans FB" panose="020E0602020502020306" charset="0"/>
              </a:rPr>
              <a:t>TERIMA KASIH </a:t>
            </a:r>
          </a:p>
          <a:p>
            <a:pPr marL="0" indent="0" algn="ctr">
              <a:buNone/>
            </a:pPr>
            <a:r>
              <a:rPr lang="en-US" sz="7000" b="1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/>
                <a:latin typeface="Berlin Sans FB" panose="020E0602020502020306" charset="0"/>
              </a:rPr>
              <a:t>DAN </a:t>
            </a:r>
          </a:p>
          <a:p>
            <a:pPr marL="0" indent="0" algn="ctr">
              <a:buNone/>
            </a:pPr>
            <a:r>
              <a:rPr lang="en-US" sz="7000" b="1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/>
                <a:latin typeface="Berlin Sans FB" panose="020E0602020502020306" charset="0"/>
              </a:rPr>
              <a:t>MOHON MAAF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PENYEGARAN DPL PLT 09-08-18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205" y="557530"/>
            <a:ext cx="8260080" cy="1465580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en-US" sz="3400" b="1" dirty="0" smtClean="0">
                <a:solidFill>
                  <a:schemeClr val="bg1"/>
                </a:solidFill>
              </a:rPr>
              <a:t>PRAKTIK PENGALAMAN LAPANGAN (PPL)</a:t>
            </a:r>
            <a:r>
              <a:rPr lang="en-US" sz="3400" dirty="0" smtClean="0"/>
              <a:t> 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205" y="4451350"/>
            <a:ext cx="8260080" cy="1676400"/>
          </a:xfrm>
          <a:solidFill>
            <a:srgbClr val="00B050"/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3400" b="1">
                <a:solidFill>
                  <a:schemeClr val="bg1"/>
                </a:solidFill>
                <a:latin typeface="+mj-lt"/>
                <a:cs typeface="+mj-lt"/>
                <a:sym typeface="+mn-ea"/>
              </a:rPr>
              <a:t>PROGRAM PENGENALAN LAPANGAN PERSEKOLAHAN (PLP)</a:t>
            </a:r>
          </a:p>
          <a:p>
            <a:pPr marL="0" indent="0" algn="ctr">
              <a:buNone/>
            </a:pPr>
            <a:r>
              <a:rPr lang="en-US" sz="1800">
                <a:solidFill>
                  <a:srgbClr val="FFFF00"/>
                </a:solidFill>
                <a:sym typeface="+mn-ea"/>
              </a:rPr>
              <a:t>(Permenristekdikti Nomor 55 Tahun 2017 tentang Standar Pendidikan Guru)</a:t>
            </a:r>
          </a:p>
          <a:p>
            <a:endParaRPr lang="en-US" sz="1800">
              <a:solidFill>
                <a:srgbClr val="FFFF00"/>
              </a:solidFill>
              <a:sym typeface="+mn-ea"/>
            </a:endParaRP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1132205" y="2691765"/>
            <a:ext cx="8260080" cy="126174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/>
            <a:r>
              <a:rPr lang="en-US" b="1">
                <a:solidFill>
                  <a:srgbClr val="00B050"/>
                </a:solidFill>
              </a:rPr>
              <a:t>PRAKTIK LAPANGAN TERBIMBING (PLT)</a:t>
            </a:r>
            <a:r>
              <a:rPr lang="en-US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5" name="Bevel 4"/>
          <p:cNvSpPr/>
          <p:nvPr/>
        </p:nvSpPr>
        <p:spPr>
          <a:xfrm>
            <a:off x="9590405" y="557530"/>
            <a:ext cx="1132840" cy="1465580"/>
          </a:xfrm>
          <a:prstGeom prst="bevel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.......</a:t>
            </a:r>
            <a:endParaRPr kumimoji="0" lang="en-US" altLang="zh-CN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2016</a:t>
            </a:r>
          </a:p>
        </p:txBody>
      </p:sp>
      <p:sp>
        <p:nvSpPr>
          <p:cNvPr id="6" name="Bevel 5"/>
          <p:cNvSpPr/>
          <p:nvPr/>
        </p:nvSpPr>
        <p:spPr>
          <a:xfrm>
            <a:off x="9590405" y="2590800"/>
            <a:ext cx="1132840" cy="1362075"/>
          </a:xfrm>
          <a:prstGeom prst="bevel">
            <a:avLst/>
          </a:prstGeom>
          <a:solidFill>
            <a:srgbClr val="00206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2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2017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2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&amp;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2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2018</a:t>
            </a:r>
          </a:p>
        </p:txBody>
      </p:sp>
      <p:sp>
        <p:nvSpPr>
          <p:cNvPr id="7" name="Bevel 6"/>
          <p:cNvSpPr/>
          <p:nvPr/>
        </p:nvSpPr>
        <p:spPr>
          <a:xfrm>
            <a:off x="9590405" y="4450715"/>
            <a:ext cx="1132840" cy="1677035"/>
          </a:xfrm>
          <a:prstGeom prst="bevel">
            <a:avLst/>
          </a:prstGeom>
          <a:solidFill>
            <a:srgbClr val="FFFF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2019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.......</a:t>
            </a:r>
          </a:p>
        </p:txBody>
      </p:sp>
      <p:sp>
        <p:nvSpPr>
          <p:cNvPr id="8" name="Striped Right Arrow 7"/>
          <p:cNvSpPr/>
          <p:nvPr/>
        </p:nvSpPr>
        <p:spPr>
          <a:xfrm rot="5400000">
            <a:off x="9920605" y="1022985"/>
            <a:ext cx="484505" cy="513080"/>
          </a:xfrm>
          <a:prstGeom prst="stripedRightArrow">
            <a:avLst/>
          </a:prstGeom>
          <a:solidFill>
            <a:srgbClr val="00206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9" name="Striped Right Arrow 8"/>
          <p:cNvSpPr/>
          <p:nvPr/>
        </p:nvSpPr>
        <p:spPr>
          <a:xfrm rot="5400000">
            <a:off x="9845040" y="5108575"/>
            <a:ext cx="635000" cy="513080"/>
          </a:xfrm>
          <a:prstGeom prst="stripedRightArrow">
            <a:avLst/>
          </a:prstGeom>
          <a:solidFill>
            <a:srgbClr val="00206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" name="Flowchart: Multidocument 9"/>
          <p:cNvSpPr/>
          <p:nvPr/>
        </p:nvSpPr>
        <p:spPr>
          <a:xfrm rot="10800000">
            <a:off x="10862310" y="363855"/>
            <a:ext cx="1027430" cy="5796915"/>
          </a:xfrm>
          <a:prstGeom prst="flowChartMultidocument">
            <a:avLst/>
          </a:prstGeom>
          <a:solidFill>
            <a:srgbClr val="7030A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eaVert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6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SEBUTAN UNTUK  PROGRAM SARJANA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6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KEPENDIDIKAN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lowchart: Internal Storage 11"/>
          <p:cNvSpPr/>
          <p:nvPr/>
        </p:nvSpPr>
        <p:spPr>
          <a:xfrm>
            <a:off x="301625" y="565785"/>
            <a:ext cx="830580" cy="5561965"/>
          </a:xfrm>
          <a:prstGeom prst="flowChartInternalStorage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eaVert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PENDAHULUAN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763905"/>
          </a:xfrm>
          <a:solidFill>
            <a:srgbClr val="7030A0"/>
          </a:solidFill>
        </p:spPr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PENDAHULUAN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4270"/>
            <a:ext cx="10972800" cy="2113915"/>
          </a:xfrm>
          <a:solidFill>
            <a:srgbClr val="002060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PLP adalah suatu program wajib pemagangan mahasiswa dalam proses penyiapan guru profesional pada jenjang Program Sarjana Pendidikan.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609600" y="3362960"/>
            <a:ext cx="10972800" cy="309626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700" b="1">
                <a:solidFill>
                  <a:srgbClr val="FFC000"/>
                </a:solidFill>
                <a:latin typeface="Blackadder ITC" panose="04020505051007020D02" charset="0"/>
                <a:ea typeface="Malgun Gothic" panose="020B0503020000020004" charset="-127"/>
                <a:cs typeface="Blackadder ITC" panose="04020505051007020D02" charset="0"/>
              </a:rPr>
              <a:t>Guru</a:t>
            </a:r>
            <a:r>
              <a:rPr lang="en-US" sz="3700">
                <a:solidFill>
                  <a:schemeClr val="bg1">
                    <a:lumMod val="95000"/>
                  </a:schemeClr>
                </a:solidFill>
                <a:latin typeface="Blackadder ITC" panose="04020505051007020D02" charset="0"/>
                <a:ea typeface="Malgun Gothic" panose="020B0503020000020004" charset="-127"/>
                <a:cs typeface="Blackadder ITC" panose="04020505051007020D02" charset="0"/>
              </a:rPr>
              <a:t> adalah pendidik profesional dengan tugas utama mendidik, mengajar, membimbing, mengarahkan, melatih, menilai, dan mengevaluasi peserta didik pada pendidikan anak usia dini jalur pendidikan formal, pendidikan dasar, dan pendidikan menengah.</a:t>
            </a:r>
            <a:r>
              <a:rPr lang="en-US" sz="3700">
                <a:solidFill>
                  <a:srgbClr val="FFC000"/>
                </a:solidFill>
                <a:latin typeface="Blackadder ITC" panose="04020505051007020D02" charset="0"/>
                <a:ea typeface="Malgun Gothic" panose="020B0503020000020004" charset="-127"/>
                <a:cs typeface="Blackadder ITC" panose="04020505051007020D02" charset="0"/>
                <a:sym typeface="+mn-ea"/>
              </a:rPr>
              <a:t>(UU No. 14 Tahun 2005 tentang Guru dan Dosen)</a:t>
            </a:r>
            <a:r>
              <a:rPr lang="en-US" sz="3700">
                <a:solidFill>
                  <a:schemeClr val="bg1">
                    <a:lumMod val="95000"/>
                  </a:schemeClr>
                </a:solidFill>
                <a:latin typeface="Blackadder ITC" panose="04020505051007020D02" charset="0"/>
                <a:ea typeface="Malgun Gothic" panose="020B0503020000020004" charset="-127"/>
                <a:cs typeface="Blackadder ITC" panose="04020505051007020D02" charset="0"/>
                <a:sym typeface="+mn-ea"/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066800"/>
          </a:xfrm>
          <a:solidFill>
            <a:srgbClr val="7030A0"/>
          </a:solidFill>
        </p:spPr>
        <p:txBody>
          <a:bodyPr/>
          <a:lstStyle/>
          <a:p>
            <a:r>
              <a:rPr lang="en-US" sz="3000" b="1" cap="all">
                <a:solidFill>
                  <a:schemeClr val="bg1"/>
                </a:solidFill>
                <a:uFillTx/>
                <a:latin typeface="Berlin Sans FB" panose="020E0602020502020306" charset="0"/>
                <a:cs typeface="Berlin Sans FB" panose="020E0602020502020306" charset="0"/>
              </a:rPr>
              <a:t>PLp UNTUK memantapkan kompetensi akademik MAHASISWA kependidikan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6685"/>
            <a:ext cx="10972800" cy="4828540"/>
          </a:xfrm>
          <a:ln w="28575">
            <a:solidFill>
              <a:srgbClr val="7030A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200" b="1"/>
              <a:t>Menyongsong diterapkan &amp; berlakukanya, </a:t>
            </a:r>
            <a:r>
              <a:rPr lang="en-US" sz="2200" b="1">
                <a:solidFill>
                  <a:schemeClr val="tx1"/>
                </a:solidFill>
              </a:rPr>
              <a:t>Permenristekdikti </a:t>
            </a:r>
            <a:r>
              <a:rPr lang="en-US" sz="2200" b="1">
                <a:solidFill>
                  <a:schemeClr val="tx1"/>
                </a:solidFill>
                <a:sym typeface="+mn-ea"/>
              </a:rPr>
              <a:t>Nomor 55 Tahun 2017 di UNY, maka mahasiswa PLP perlu didorong untuk:</a:t>
            </a:r>
          </a:p>
          <a:p>
            <a:pPr marL="356235" indent="-299720">
              <a:buNone/>
            </a:pPr>
            <a:r>
              <a:rPr lang="en-US" sz="2050">
                <a:solidFill>
                  <a:schemeClr val="tx1"/>
                </a:solidFill>
                <a:sym typeface="+mn-ea"/>
              </a:rPr>
              <a:t>1. </a:t>
            </a:r>
            <a:r>
              <a:rPr lang="en-US" sz="2050"/>
              <a:t>menelaah kurikulum dan perangkat pembelajaran yang digunakan guru;</a:t>
            </a:r>
          </a:p>
          <a:p>
            <a:pPr marL="356235" indent="-299720">
              <a:buNone/>
            </a:pPr>
            <a:r>
              <a:rPr lang="en-US" sz="2050"/>
              <a:t>2. menelaah strategi pembelajaran yang digunakan guru;</a:t>
            </a:r>
          </a:p>
          <a:p>
            <a:pPr marL="356235" indent="-299720">
              <a:buNone/>
            </a:pPr>
            <a:r>
              <a:rPr lang="en-US" sz="2050"/>
              <a:t>3. menelaah sistem evaluasi yang digunakan guru;</a:t>
            </a:r>
          </a:p>
          <a:p>
            <a:pPr marL="356235" indent="-299720">
              <a:buNone/>
            </a:pPr>
            <a:r>
              <a:rPr lang="en-US" sz="2050"/>
              <a:t>4. membantu guru dalam mengembangkan RPP, media pembelajaran, bahan ajar, dan perangkat evaluasi;</a:t>
            </a:r>
          </a:p>
          <a:p>
            <a:pPr marL="356235" indent="-299720">
              <a:buNone/>
            </a:pPr>
            <a:r>
              <a:rPr lang="en-US" sz="2050"/>
              <a:t>5. menelaah pemanfaatan teknologi informasi dan komunikasi dalam pembelajaran;</a:t>
            </a:r>
          </a:p>
          <a:p>
            <a:pPr marL="356235" indent="-299720">
              <a:buNone/>
            </a:pPr>
            <a:r>
              <a:rPr lang="en-US" sz="2050"/>
              <a:t>6.</a:t>
            </a:r>
            <a:r>
              <a:rPr lang="en-US" sz="2050">
                <a:solidFill>
                  <a:srgbClr val="FF0000"/>
                </a:solidFill>
              </a:rPr>
              <a:t> latihan mengajar dengan bimbingan guru pamong dan dosen pembimbing PLP, dengan tujuan merasakan langsung proses pembelajaran, serta pemantapan jati diri calon pendidik;</a:t>
            </a:r>
          </a:p>
          <a:p>
            <a:pPr marL="356235" indent="-299720">
              <a:buNone/>
            </a:pPr>
            <a:r>
              <a:rPr lang="en-US" sz="2050"/>
              <a:t>7. melaksanakan tugas-tugas pendampingan peserta didik dan kegiatan ekstrakurikuler; dan</a:t>
            </a:r>
          </a:p>
          <a:p>
            <a:pPr marL="356235" indent="-299720">
              <a:buNone/>
            </a:pPr>
            <a:r>
              <a:rPr lang="en-US" sz="2050"/>
              <a:t>8. membantu guru dalam melaksanakan tugas-tugas pekerjaan administasi guru.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076325"/>
          </a:xfrm>
          <a:solidFill>
            <a:srgbClr val="7030A0"/>
          </a:solidFill>
        </p:spPr>
        <p:txBody>
          <a:bodyPr/>
          <a:lstStyle/>
          <a:p>
            <a:r>
              <a:rPr lang="en-US" sz="3400" b="1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</a:rPr>
              <a:t>AGAR TUJUAN PLP TERCAPAI, MAKA DPL PERLU DAN HARUS:</a:t>
            </a:r>
            <a:r>
              <a:rPr lang="en-US" sz="3400" b="1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86205"/>
            <a:ext cx="10972800" cy="4859020"/>
          </a:xfrm>
          <a:solidFill>
            <a:srgbClr val="002060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sz="2400">
                <a:solidFill>
                  <a:schemeClr val="bg1"/>
                </a:solidFill>
                <a:latin typeface="Berlin Sans FB" panose="020E0602020502020306" charset="0"/>
                <a:cs typeface="Berlin Sans FB" panose="020E0602020502020306" charset="0"/>
              </a:rPr>
              <a:t>Melakukan pembimbingan secara intensif, baik melalui kegiatan tatap muka maupun melalui media komunikasi lainnya.</a:t>
            </a:r>
          </a:p>
          <a:p>
            <a:r>
              <a:rPr lang="en-US" sz="2400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</a:rPr>
              <a:t>Melakukan pembimbingan paling sedikit 4 (empat) kali bimbingan di sekolah mitra.</a:t>
            </a:r>
          </a:p>
          <a:p>
            <a:r>
              <a:rPr lang="en-US" sz="2400">
                <a:solidFill>
                  <a:schemeClr val="bg1"/>
                </a:solidFill>
                <a:latin typeface="Berlin Sans FB" panose="020E0602020502020306" charset="0"/>
                <a:cs typeface="Berlin Sans FB" panose="020E0602020502020306" charset="0"/>
                <a:sym typeface="+mn-ea"/>
              </a:rPr>
              <a:t>Proses pembimbingan oleh DPL PLP meliputi:</a:t>
            </a:r>
            <a:endParaRPr lang="en-US" sz="2400">
              <a:solidFill>
                <a:schemeClr val="bg1"/>
              </a:solidFill>
              <a:latin typeface="Berlin Sans FB" panose="020E0602020502020306" charset="0"/>
              <a:cs typeface="Berlin Sans FB" panose="020E0602020502020306" charset="0"/>
            </a:endParaRPr>
          </a:p>
          <a:p>
            <a:pPr marL="416560" indent="0">
              <a:buNone/>
            </a:pPr>
            <a:r>
              <a:rPr lang="en-US" sz="2400">
                <a:solidFill>
                  <a:schemeClr val="bg1"/>
                </a:solidFill>
                <a:latin typeface="Berlin Sans FB" panose="020E0602020502020306" charset="0"/>
                <a:cs typeface="Berlin Sans FB" panose="020E0602020502020306" charset="0"/>
                <a:sym typeface="+mn-ea"/>
              </a:rPr>
              <a:t>(a) refleksi hasil kegiatan yang dilakukan mahasiswa; </a:t>
            </a:r>
            <a:endParaRPr lang="en-US" sz="2400">
              <a:solidFill>
                <a:schemeClr val="bg1"/>
              </a:solidFill>
              <a:latin typeface="Berlin Sans FB" panose="020E0602020502020306" charset="0"/>
              <a:cs typeface="Berlin Sans FB" panose="020E0602020502020306" charset="0"/>
            </a:endParaRPr>
          </a:p>
          <a:p>
            <a:pPr marL="416560" indent="0">
              <a:buNone/>
            </a:pPr>
            <a:r>
              <a:rPr lang="en-US" sz="2400">
                <a:solidFill>
                  <a:schemeClr val="bg1"/>
                </a:solidFill>
                <a:latin typeface="Berlin Sans FB" panose="020E0602020502020306" charset="0"/>
                <a:cs typeface="Berlin Sans FB" panose="020E0602020502020306" charset="0"/>
                <a:sym typeface="+mn-ea"/>
              </a:rPr>
              <a:t>(b) identifikasi permasalahan &amp; hambatan yang dihadapi mahasiswa; serta </a:t>
            </a:r>
            <a:endParaRPr lang="en-US" sz="2400">
              <a:solidFill>
                <a:schemeClr val="bg1"/>
              </a:solidFill>
              <a:latin typeface="Berlin Sans FB" panose="020E0602020502020306" charset="0"/>
              <a:cs typeface="Berlin Sans FB" panose="020E0602020502020306" charset="0"/>
            </a:endParaRPr>
          </a:p>
          <a:p>
            <a:pPr marL="416560" indent="0">
              <a:buNone/>
            </a:pPr>
            <a:r>
              <a:rPr lang="en-US" sz="2400">
                <a:solidFill>
                  <a:schemeClr val="bg1"/>
                </a:solidFill>
                <a:latin typeface="Berlin Sans FB" panose="020E0602020502020306" charset="0"/>
                <a:cs typeface="Berlin Sans FB" panose="020E0602020502020306" charset="0"/>
                <a:sym typeface="+mn-ea"/>
              </a:rPr>
              <a:t>(c) identifikasi alternatif solusi permasalahan yang dihadapi mahasiswa.</a:t>
            </a:r>
            <a:endParaRPr lang="en-US" sz="2400">
              <a:solidFill>
                <a:schemeClr val="bg1"/>
              </a:solidFill>
              <a:latin typeface="Berlin Sans FB" panose="020E0602020502020306" charset="0"/>
              <a:cs typeface="Berlin Sans FB" panose="020E0602020502020306" charset="0"/>
            </a:endParaRPr>
          </a:p>
          <a:p>
            <a:r>
              <a:rPr lang="en-US" sz="2400" b="1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</a:rPr>
              <a:t>Melakukan penilaian secara langsung maupun tidak langsung</a:t>
            </a:r>
            <a:r>
              <a:rPr lang="en-US" sz="2400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</a:rPr>
              <a:t>.</a:t>
            </a:r>
            <a:endParaRPr lang="en-US" sz="2400">
              <a:solidFill>
                <a:schemeClr val="bg1"/>
              </a:solidFill>
              <a:latin typeface="Berlin Sans FB" panose="020E0602020502020306" charset="0"/>
              <a:cs typeface="Berlin Sans FB" panose="020E0602020502020306" charset="0"/>
            </a:endParaRPr>
          </a:p>
          <a:p>
            <a:endParaRPr lang="en-US" sz="2400">
              <a:solidFill>
                <a:schemeClr val="bg1"/>
              </a:solidFill>
              <a:latin typeface="Berlin Sans FB" panose="020E0602020502020306" charset="0"/>
              <a:cs typeface="Berlin Sans FB" panose="020E060202050202030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881360" cy="824865"/>
          </a:xfrm>
          <a:solidFill>
            <a:srgbClr val="FF0000"/>
          </a:solidFill>
        </p:spPr>
        <p:txBody>
          <a:bodyPr/>
          <a:lstStyle/>
          <a:p>
            <a:r>
              <a:rPr lang="en-US" b="1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</a:rPr>
              <a:t>PENILAIAN PLP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8560"/>
            <a:ext cx="10880725" cy="1462405"/>
          </a:xfrm>
          <a:solidFill>
            <a:srgbClr val="002060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sz="2900">
                <a:solidFill>
                  <a:schemeClr val="bg1"/>
                </a:solidFill>
                <a:latin typeface="Berlin Sans FB" panose="020E0602020502020306" charset="0"/>
                <a:cs typeface="Berlin Sans FB" panose="020E0602020502020306" charset="0"/>
              </a:rPr>
              <a:t>adalah prosedur yang digunakan untuk mendapatkan informasi tentang prestasi atau kinerja mahasiswa peserta PLP, dan hasil penilaian tersebut digunakan sebagai dasar evaluasi.</a:t>
            </a:r>
            <a:endParaRPr lang="en-US" sz="3000">
              <a:solidFill>
                <a:schemeClr val="bg1"/>
              </a:solidFill>
              <a:latin typeface="Berlin Sans FB" panose="020E0602020502020306" charset="0"/>
              <a:cs typeface="Berlin Sans FB" panose="020E0602020502020306" charset="0"/>
            </a:endParaRPr>
          </a:p>
          <a:p>
            <a:endParaRPr lang="en-US" sz="3000">
              <a:solidFill>
                <a:schemeClr val="bg1"/>
              </a:solidFill>
              <a:latin typeface="Berlin Sans FB" panose="020E0602020502020306" charset="0"/>
              <a:cs typeface="Berlin Sans FB" panose="020E0602020502020306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610235" y="2641600"/>
            <a:ext cx="9206230" cy="36029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>
              <a:latin typeface="Berlin Sans FB" panose="020E0602020502020306" charset="0"/>
              <a:cs typeface="Berlin Sans FB" panose="020E0602020502020306" charset="0"/>
            </a:endParaRPr>
          </a:p>
          <a:p>
            <a:endParaRPr lang="en-US">
              <a:latin typeface="Berlin Sans FB" panose="020E0602020502020306" charset="0"/>
              <a:cs typeface="Berlin Sans FB" panose="020E0602020502020306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762000" y="2640330"/>
          <a:ext cx="8902065" cy="3477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Horizontal Scroll 5"/>
          <p:cNvSpPr/>
          <p:nvPr/>
        </p:nvSpPr>
        <p:spPr>
          <a:xfrm>
            <a:off x="8862695" y="4455795"/>
            <a:ext cx="2627630" cy="2084705"/>
          </a:xfrm>
          <a:prstGeom prst="horizontalScroll">
            <a:avLst/>
          </a:prstGeom>
          <a:solidFill>
            <a:srgbClr val="00206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28829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TUGAS DPL </a:t>
            </a:r>
          </a:p>
          <a:p>
            <a:pPr marL="28829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MEREKAP &amp;</a:t>
            </a:r>
          </a:p>
          <a:p>
            <a:pPr marL="28829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MEMVALIDASI </a:t>
            </a:r>
          </a:p>
          <a:p>
            <a:pPr marL="28829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NILAI AKHIR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7"/>
          <a:stretch>
            <a:fillRect/>
          </a:stretch>
        </p:blipFill>
        <p:spPr>
          <a:xfrm>
            <a:off x="8862060" y="2804795"/>
            <a:ext cx="2628900" cy="204406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352550"/>
          </a:xfrm>
          <a:solidFill>
            <a:srgbClr val="7030A0"/>
          </a:solidFill>
        </p:spPr>
        <p:txBody>
          <a:bodyPr/>
          <a:lstStyle/>
          <a:p>
            <a:r>
              <a:rPr lang="en-US" sz="3300">
                <a:solidFill>
                  <a:schemeClr val="bg1"/>
                </a:solidFill>
                <a:latin typeface="Berlin Sans FB" panose="020E0602020502020306" charset="0"/>
                <a:cs typeface="Berlin Sans FB" panose="020E0602020502020306" charset="0"/>
              </a:rPr>
              <a:t>BERDASAR KELOMPOK FORMAT PENILAIAN PENGENALAN  LAPANGAN PERSEKOLAHAN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88465"/>
            <a:ext cx="10972800" cy="4557395"/>
          </a:xfrm>
          <a:blipFill>
            <a:blip r:embed="rId2"/>
          </a:blipFill>
        </p:spPr>
        <p:txBody>
          <a:bodyPr/>
          <a:lstStyle/>
          <a:p>
            <a:r>
              <a:rPr lang="en-US" sz="3600">
                <a:solidFill>
                  <a:srgbClr val="00B050"/>
                </a:solidFill>
                <a:latin typeface="Berlin Sans FB" panose="020E0602020502020306" charset="0"/>
                <a:cs typeface="Berlin Sans FB" panose="020E0602020502020306" charset="0"/>
              </a:rPr>
              <a:t>Ada 5 (lima) kelompok format yang digunakan:</a:t>
            </a:r>
            <a:endParaRPr lang="en-US">
              <a:solidFill>
                <a:srgbClr val="FFFF00"/>
              </a:solidFill>
              <a:latin typeface="Berlin Sans FB" panose="020E0602020502020306" charset="0"/>
              <a:cs typeface="Berlin Sans FB" panose="020E0602020502020306" charset="0"/>
            </a:endParaRPr>
          </a:p>
          <a:p>
            <a:pPr marL="446405" indent="0">
              <a:buNone/>
            </a:pPr>
            <a:r>
              <a:rPr lang="en-US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</a:rPr>
              <a:t>1. Format Penilaian untuk Prodi Guru PAUD</a:t>
            </a:r>
          </a:p>
          <a:p>
            <a:pPr marL="446405" indent="0">
              <a:buNone/>
            </a:pPr>
            <a:r>
              <a:rPr lang="en-US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</a:rPr>
              <a:t>2. </a:t>
            </a:r>
            <a:r>
              <a:rPr lang="en-US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  <a:sym typeface="+mn-ea"/>
              </a:rPr>
              <a:t>Format Penilaian untuk Prodi PGSD</a:t>
            </a:r>
          </a:p>
          <a:p>
            <a:pPr marL="446405" indent="0">
              <a:buNone/>
            </a:pPr>
            <a:r>
              <a:rPr lang="en-US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</a:rPr>
              <a:t>3. </a:t>
            </a:r>
            <a:r>
              <a:rPr lang="en-US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  <a:sym typeface="+mn-ea"/>
              </a:rPr>
              <a:t>Format Penilaian untuk Prodi Bimbingan Konseling</a:t>
            </a:r>
          </a:p>
          <a:p>
            <a:pPr marL="446405" indent="0">
              <a:buNone/>
            </a:pPr>
            <a:r>
              <a:rPr lang="en-US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</a:rPr>
              <a:t>4. </a:t>
            </a:r>
            <a:r>
              <a:rPr lang="en-US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  <a:sym typeface="+mn-ea"/>
              </a:rPr>
              <a:t>Format Penilaian untuk Sekolah Menengah</a:t>
            </a:r>
          </a:p>
          <a:p>
            <a:pPr marL="446405" indent="0">
              <a:buNone/>
            </a:pPr>
            <a:r>
              <a:rPr lang="en-US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</a:rPr>
              <a:t>5. </a:t>
            </a:r>
            <a:r>
              <a:rPr lang="en-US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  <a:sym typeface="+mn-ea"/>
              </a:rPr>
              <a:t>Format Penilaian untuk Lembaga/Klub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807065" cy="718185"/>
          </a:xfrm>
          <a:solidFill>
            <a:srgbClr val="7030A0"/>
          </a:solidFill>
        </p:spPr>
        <p:txBody>
          <a:bodyPr/>
          <a:lstStyle/>
          <a:p>
            <a:r>
              <a: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FORMAT PENILAIAN PLP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8685"/>
            <a:ext cx="10807065" cy="617220"/>
          </a:xfrm>
          <a:solidFill>
            <a:srgbClr val="FFFF00"/>
          </a:solidFill>
        </p:spPr>
        <p:txBody>
          <a:bodyPr anchor="ctr" anchorCtr="0"/>
          <a:lstStyle/>
          <a:p>
            <a:pPr marL="0" indent="0">
              <a:buNone/>
            </a:pPr>
            <a:r>
              <a:rPr lang="en-US" sz="2400" b="1">
                <a:solidFill>
                  <a:srgbClr val="7030A0"/>
                </a:solidFill>
                <a:sym typeface="+mn-ea"/>
              </a:rPr>
              <a:t>CONTOH</a:t>
            </a:r>
            <a:r>
              <a:rPr lang="en-US" sz="2400" b="1">
                <a:solidFill>
                  <a:srgbClr val="FF0000"/>
                </a:solidFill>
                <a:sym typeface="+mn-ea"/>
              </a:rPr>
              <a:t>, SETIDAKNYA ADA 6 FORMAT YANG HARUS DIISI </a:t>
            </a: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609600" y="1896110"/>
            <a:ext cx="10807065" cy="61722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solidFill>
                  <a:schemeClr val="bg1"/>
                </a:solidFill>
                <a:sym typeface="+mn-ea"/>
              </a:rPr>
              <a:t>FO1 Untuk menilai Rencana Pelaksanaan Pembelajaran 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609600" y="2617470"/>
            <a:ext cx="10807065" cy="61722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solidFill>
                  <a:schemeClr val="bg1"/>
                </a:solidFill>
                <a:sym typeface="+mn-ea"/>
              </a:rPr>
              <a:t>FO2 Untuk menilai Proses Pembelajaran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609600" y="3334385"/>
            <a:ext cx="10807065" cy="61722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solidFill>
                  <a:schemeClr val="bg1"/>
                </a:solidFill>
                <a:sym typeface="+mn-ea"/>
              </a:rPr>
              <a:t>FO3 Untuk menilai Kompetensi Kepribadian 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609600" y="4077970"/>
            <a:ext cx="10807065" cy="61722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solidFill>
                  <a:schemeClr val="bg1"/>
                </a:solidFill>
                <a:sym typeface="+mn-ea"/>
              </a:rPr>
              <a:t>FO4 Untuk menilai Kompetensi Sosial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609600" y="4801235"/>
            <a:ext cx="10807065" cy="61722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solidFill>
                  <a:schemeClr val="bg1"/>
                </a:solidFill>
                <a:sym typeface="+mn-ea"/>
              </a:rPr>
              <a:t>FO5 Untuk menilai Laporan PLP 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/>
        </p:nvSpPr>
        <p:spPr>
          <a:xfrm>
            <a:off x="609600" y="5524500"/>
            <a:ext cx="10807065" cy="61722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solidFill>
                  <a:schemeClr val="bg1"/>
                </a:solidFill>
                <a:sym typeface="+mn-ea"/>
              </a:rPr>
              <a:t>FO6 Untuk merekap Nilai PLP 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29640"/>
          </a:xfrm>
          <a:solidFill>
            <a:srgbClr val="7030A0"/>
          </a:solidFill>
        </p:spPr>
        <p:txBody>
          <a:bodyPr/>
          <a:lstStyle/>
          <a:p>
            <a:r>
              <a:rPr 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FORMAT PENILAIAN RENCANA PEMBELAJARAN (F01)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3810"/>
            <a:ext cx="10972800" cy="4971415"/>
          </a:xfrm>
          <a:solidFill>
            <a:srgbClr val="002060"/>
          </a:solidFill>
        </p:spPr>
        <p:txBody>
          <a:bodyPr/>
          <a:lstStyle/>
          <a:p>
            <a:endParaRPr lang="en-US" sz="2800">
              <a:solidFill>
                <a:schemeClr val="bg1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/>
          <p:nvPr/>
        </p:nvGraphicFramePr>
        <p:xfrm>
          <a:off x="604520" y="1274445"/>
          <a:ext cx="10982960" cy="481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635"/>
                <a:gridCol w="5799455"/>
                <a:gridCol w="828675"/>
                <a:gridCol w="814070"/>
                <a:gridCol w="662940"/>
                <a:gridCol w="662305"/>
                <a:gridCol w="633095"/>
                <a:gridCol w="692785"/>
              </a:tblGrid>
              <a:tr h="556260"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NO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FOKUS PENILAIAN</a:t>
                      </a: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SKOR PEMBELAJARAN KE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7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6</a:t>
                      </a:r>
                    </a:p>
                  </a:txBody>
                  <a:tcPr anchor="ctr"/>
                </a:tc>
              </a:tr>
              <a:tr h="5562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Perumusan Indikator Pembelajaran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  <a:tr h="5562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Pemilihan dan Pengorganisasian Materi Ajar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  <a:tr h="5562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Penilaian Karakter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  <a:tr h="5562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Pemilihan Media/Alat Pembelajaran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  <a:tr h="5556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Skenario/Kegiatan Pembelj/Metode Saintifik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  <a:tr h="5562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Pemilihan Sumber Belajar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  <a:tr h="5562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/>
                        <a:t>Penilaian Hasil Belajar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862</Words>
  <Application>Microsoft Office PowerPoint</Application>
  <PresentationFormat>Widescreen</PresentationFormat>
  <Paragraphs>224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Malgun Gothic</vt:lpstr>
      <vt:lpstr>SimSun</vt:lpstr>
      <vt:lpstr>Arial</vt:lpstr>
      <vt:lpstr>Berlin Sans FB</vt:lpstr>
      <vt:lpstr>Bernard MT Condensed</vt:lpstr>
      <vt:lpstr>Blackadder ITC</vt:lpstr>
      <vt:lpstr>Calibri</vt:lpstr>
      <vt:lpstr>Blue Waves</vt:lpstr>
      <vt:lpstr>SISTEM PENILAIAN PENGENALAN LAPANGAN PESEKOLAHAN TAHUN 2019</vt:lpstr>
      <vt:lpstr>PRAKTIK PENGALAMAN LAPANGAN (PPL) </vt:lpstr>
      <vt:lpstr>PENDAHULUAN</vt:lpstr>
      <vt:lpstr>PLp UNTUK memantapkan kompetensi akademik MAHASISWA kependidikan </vt:lpstr>
      <vt:lpstr>AGAR TUJUAN PLP TERCAPAI, MAKA DPL PERLU DAN HARUS: </vt:lpstr>
      <vt:lpstr>PENILAIAN PLP</vt:lpstr>
      <vt:lpstr>BERDASAR KELOMPOK FORMAT PENILAIAN PENGENALAN  LAPANGAN PERSEKOLAHAN</vt:lpstr>
      <vt:lpstr>FORMAT PENILAIAN PLP 2019</vt:lpstr>
      <vt:lpstr>FORMAT PENILAIAN RENCANA PEMBELAJARAN (F01)</vt:lpstr>
      <vt:lpstr>FORMAT PENILAIAN PROSES PEMBELAJARAN (F02)</vt:lpstr>
      <vt:lpstr>FORMAT PENILAIAN KOMPETENSI KEPRIBADIAN (F03)</vt:lpstr>
      <vt:lpstr>FORMAT PENILAIAN KOMPETENSI SOSIAL (F04)</vt:lpstr>
      <vt:lpstr>FORMAT PENILAIAN LAPORAN PLP (F05)</vt:lpstr>
      <vt:lpstr>FORMAT REKAPITULASI NILAI PLP (F06)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HERMAN</dc:creator>
  <cp:lastModifiedBy>binar winantaka</cp:lastModifiedBy>
  <cp:revision>203</cp:revision>
  <dcterms:created xsi:type="dcterms:W3CDTF">2018-08-07T01:32:00Z</dcterms:created>
  <dcterms:modified xsi:type="dcterms:W3CDTF">2019-06-26T08:15:52Z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1033-11.2.0.8641</vt:lpwstr>
  </property>
</Properties>
</file>